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4"/>
  </p:sldMasterIdLst>
  <p:notesMasterIdLst>
    <p:notesMasterId r:id="rId19"/>
  </p:notesMasterIdLst>
  <p:sldIdLst>
    <p:sldId id="256" r:id="rId5"/>
    <p:sldId id="257" r:id="rId6"/>
    <p:sldId id="258" r:id="rId7"/>
    <p:sldId id="259" r:id="rId8"/>
    <p:sldId id="260" r:id="rId9"/>
    <p:sldId id="265" r:id="rId10"/>
    <p:sldId id="263" r:id="rId11"/>
    <p:sldId id="266" r:id="rId12"/>
    <p:sldId id="264" r:id="rId13"/>
    <p:sldId id="267" r:id="rId14"/>
    <p:sldId id="261" r:id="rId15"/>
    <p:sldId id="262" r:id="rId16"/>
    <p:sldId id="268" r:id="rId17"/>
    <p:sldId id="26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452" autoAdjust="0"/>
  </p:normalViewPr>
  <p:slideViewPr>
    <p:cSldViewPr snapToGrid="0">
      <p:cViewPr varScale="1">
        <p:scale>
          <a:sx n="77" d="100"/>
          <a:sy n="77" d="100"/>
        </p:scale>
        <p:origin x="88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49D340-D9B4-4047-93A1-ACE8350E166B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1B80EA-09F2-49CC-A6EC-48C34A92E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197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129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2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871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536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025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</a:pPr>
            <a:endParaRPr lang="en-US" dirty="0">
              <a:ea typeface="+mn-lt"/>
              <a:cs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30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46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934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53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2558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079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005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B80EA-09F2-49CC-A6EC-48C34A92E9D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30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201A1-7A17-48E3-906F-C649680340C3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0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CCB3-E40F-4078-AFC6-CA95106E417D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816897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CCB3-E40F-4078-AFC6-CA95106E417D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7016730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CCB3-E40F-4078-AFC6-CA95106E417D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74518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CCB3-E40F-4078-AFC6-CA95106E417D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2856596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CCB3-E40F-4078-AFC6-CA95106E417D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51275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89A8-3A51-4202-BCA3-360670A13922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6129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216-2318-4C70-A38C-5100728F9619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90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388C2-34A8-4AD5-A304-025EA4E50615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47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87AB2-CDBF-43EE-815D-87C2B84854D7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107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4836-1141-4EC2-87D3-F48A3299DC36}" type="datetime1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356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506AE-B80A-4E84-B90A-61E5E558923C}" type="datetime1">
              <a:rPr lang="en-US" smtClean="0"/>
              <a:t>10/25/2022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834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1194-E3C7-427D-ADC4-0FFB25F26573}" type="datetime1">
              <a:rPr lang="en-US" smtClean="0"/>
              <a:t>10/25/2022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74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0AA72-F50F-4820-9C67-C2DA6FB1CDAB}" type="datetime1">
              <a:rPr lang="en-US" smtClean="0"/>
              <a:t>10/25/2022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086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A2A7-078A-4426-9275-0B16D90D1697}" type="datetime1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85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C980A-CF87-4C0C-BFDB-B71CD54E3507}" type="datetime1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04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6CCB3-E40F-4078-AFC6-CA95106E417D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Cloud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25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about-aws/global-infrastructure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echtarget.com/searchcloudcomputing/definition/Windows-Azure" TargetMode="External"/><Relationship Id="rId5" Type="http://schemas.openxmlformats.org/officeDocument/2006/relationships/hyperlink" Target="https://www.techtarget.com/searchcloudcomputing/definition/Google-Cloud-Platform" TargetMode="External"/><Relationship Id="rId4" Type="http://schemas.openxmlformats.org/officeDocument/2006/relationships/hyperlink" Target="https://www.techtarget.com/searchaws/definition/Amazon-Web-Services#:~:text=AWS%20(Amazon%20Web%20Services)%20is,%2Dservice%20(SaaS)%20offering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terms/services" TargetMode="External"/><Relationship Id="rId2" Type="http://schemas.openxmlformats.org/officeDocument/2006/relationships/hyperlink" Target="https://medium.com/chenjd-xyz/azure-fundamental-iaas-paas-saas-973e0c406de7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cloudguru.com/blog/engineering/what-is-google-cloud-platform-gcp" TargetMode="External"/><Relationship Id="rId4" Type="http://schemas.openxmlformats.org/officeDocument/2006/relationships/hyperlink" Target="https://www.simplilearn.com/tutorials/azure-tutorial/what-is-azur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57328" y="0"/>
            <a:ext cx="7766936" cy="1646302"/>
          </a:xfrm>
        </p:spPr>
        <p:txBody>
          <a:bodyPr/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  <a:cs typeface="Calibri Light"/>
              </a:rPr>
              <a:t>Cloud Presentation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>
                <a:cs typeface="Calibri"/>
              </a:rPr>
              <a:t>Reece Zunino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C0E3C6-DEEF-47D7-B475-8D2EC29497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07067" y="4416719"/>
            <a:ext cx="1792314" cy="365125"/>
          </a:xfrm>
        </p:spPr>
        <p:txBody>
          <a:bodyPr/>
          <a:lstStyle/>
          <a:p>
            <a:pPr algn="l"/>
            <a:fld id="{4BD45497-0325-4D61-938E-FB43455319D4}" type="datetime1">
              <a:rPr lang="en-US" sz="2000" smtClean="0"/>
              <a:pPr algn="l"/>
              <a:t>10/25/2022</a:t>
            </a:fld>
            <a:endParaRPr lang="en-US" sz="2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13DDDA-177E-41B2-9B86-70F8C86CA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683339" cy="365125"/>
          </a:xfrm>
        </p:spPr>
        <p:txBody>
          <a:bodyPr/>
          <a:lstStyle/>
          <a:p>
            <a:r>
              <a:rPr lang="en-US" sz="1800" dirty="0"/>
              <a:t>1</a:t>
            </a:r>
          </a:p>
        </p:txBody>
      </p:sp>
      <p:pic>
        <p:nvPicPr>
          <p:cNvPr id="13" name="Picture 4" descr="A picture containing table&#10;&#10;Description generated with very high confidence">
            <a:extLst>
              <a:ext uri="{FF2B5EF4-FFF2-40B4-BE49-F238E27FC236}">
                <a16:creationId xmlns:a16="http://schemas.microsoft.com/office/drawing/2014/main" id="{7EE86FEE-61FD-4F0A-9DFA-672F23B2BA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8767" y="6157012"/>
            <a:ext cx="2958736" cy="700988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F0EAAD9-CCF7-4716-F6CD-036944E385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93476" y="539303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D964-DD6C-44AD-BAFD-BA688281D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ea typeface="+mj-lt"/>
                <a:cs typeface="+mj-lt"/>
              </a:rPr>
              <a:t>Amazon Web Services (AWS)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975A5-6BE8-48BB-8458-EC0559206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2924004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AWS Pricing</a:t>
            </a:r>
          </a:p>
          <a:p>
            <a:pPr lvl="1"/>
            <a:r>
              <a:rPr lang="en-US" dirty="0">
                <a:ea typeface="+mn-lt"/>
                <a:cs typeface="+mn-lt"/>
              </a:rPr>
              <a:t>Pay as you go Model</a:t>
            </a:r>
          </a:p>
          <a:p>
            <a:pPr lvl="1"/>
            <a:r>
              <a:rPr lang="en-US" dirty="0">
                <a:ea typeface="+mn-lt"/>
                <a:cs typeface="+mn-lt"/>
              </a:rPr>
              <a:t>Discounts</a:t>
            </a:r>
          </a:p>
          <a:p>
            <a:pPr lvl="1"/>
            <a:r>
              <a:rPr lang="en-US" dirty="0">
                <a:ea typeface="+mn-lt"/>
                <a:cs typeface="+mn-lt"/>
              </a:rPr>
              <a:t>Easy management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53E93-FC74-4A7B-9585-3CF2E7D9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83863" y="6492875"/>
            <a:ext cx="911939" cy="365125"/>
          </a:xfrm>
        </p:spPr>
        <p:txBody>
          <a:bodyPr/>
          <a:lstStyle/>
          <a:p>
            <a:fld id="{639BB571-D104-49A9-A745-BFBC7851F8DB}" type="datetime1">
              <a:rPr lang="en-US" smtClean="0"/>
              <a:t>10/25/2022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1DB6A-9F22-4F50-819E-19FE97ED1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0726" y="6406487"/>
            <a:ext cx="6297612" cy="365125"/>
          </a:xfrm>
        </p:spPr>
        <p:txBody>
          <a:bodyPr/>
          <a:lstStyle/>
          <a:p>
            <a:r>
              <a:rPr lang="en-US" dirty="0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05BCB-3D0F-48DE-B2C0-CEC44C3F4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33D169F-8D93-FC1A-FC7C-515ED8A05F45}"/>
              </a:ext>
            </a:extLst>
          </p:cNvPr>
          <p:cNvSpPr txBox="1">
            <a:spLocks/>
          </p:cNvSpPr>
          <p:nvPr/>
        </p:nvSpPr>
        <p:spPr>
          <a:xfrm>
            <a:off x="3761661" y="2160589"/>
            <a:ext cx="2924004" cy="38807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AWS Security</a:t>
            </a:r>
          </a:p>
          <a:p>
            <a:pPr lvl="1"/>
            <a:r>
              <a:rPr lang="en-US" dirty="0">
                <a:ea typeface="+mn-lt"/>
                <a:cs typeface="+mn-lt"/>
              </a:rPr>
              <a:t>Encryption</a:t>
            </a:r>
          </a:p>
          <a:p>
            <a:pPr lvl="1"/>
            <a:r>
              <a:rPr lang="en-US" dirty="0">
                <a:ea typeface="+mn-lt"/>
                <a:cs typeface="+mn-lt"/>
              </a:rPr>
              <a:t>DDoS Protection</a:t>
            </a:r>
          </a:p>
          <a:p>
            <a:pPr lvl="1"/>
            <a:r>
              <a:rPr lang="en-US" dirty="0">
                <a:ea typeface="+mn-lt"/>
                <a:cs typeface="+mn-lt"/>
              </a:rPr>
              <a:t>AWS AIM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203AF2E-5978-75A1-75F3-3FD2EFA0EB95}"/>
              </a:ext>
            </a:extLst>
          </p:cNvPr>
          <p:cNvSpPr txBox="1">
            <a:spLocks/>
          </p:cNvSpPr>
          <p:nvPr/>
        </p:nvSpPr>
        <p:spPr>
          <a:xfrm>
            <a:off x="6096000" y="2160589"/>
            <a:ext cx="2924004" cy="38807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AWS Availability</a:t>
            </a:r>
          </a:p>
          <a:p>
            <a:pPr lvl="1"/>
            <a:r>
              <a:rPr lang="en-US" dirty="0">
                <a:ea typeface="+mn-lt"/>
                <a:cs typeface="+mn-lt"/>
              </a:rPr>
              <a:t>245 Countries and territories </a:t>
            </a: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E67FDEE-3C6C-FCE1-3C36-6D4E1E5051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40181" y="553607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593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88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6299C-F2A9-412B-ACAB-22D8E186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cs typeface="Calibri Light"/>
              </a:rPr>
              <a:t>Recommended Cloud Service Provider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128AD-CCC1-4351-AECE-7682BB160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404040"/>
                </a:solidFill>
                <a:latin typeface="Carlito"/>
              </a:rPr>
              <a:t>I recommend to Don &amp; Associates consider Amazon Web Services (AWS) for our </a:t>
            </a:r>
            <a:r>
              <a:rPr lang="en-US" dirty="0">
                <a:solidFill>
                  <a:srgbClr val="404040"/>
                </a:solidFill>
                <a:latin typeface="Carlito"/>
              </a:rPr>
              <a:t>Cloud Computing solution </a:t>
            </a:r>
            <a:r>
              <a:rPr lang="en-US" sz="1800" b="0" i="0" u="none" strike="noStrike" baseline="0" dirty="0">
                <a:solidFill>
                  <a:srgbClr val="404040"/>
                </a:solidFill>
                <a:latin typeface="Carlito"/>
              </a:rPr>
              <a:t>to help with their expansion to other states in the neighboring regions. Here are the reasons why:</a:t>
            </a:r>
          </a:p>
          <a:p>
            <a:pPr lvl="1"/>
            <a:r>
              <a:rPr lang="en-US" b="0" i="0" u="none" strike="noStrike" baseline="0" dirty="0">
                <a:solidFill>
                  <a:srgbClr val="404040"/>
                </a:solidFill>
                <a:latin typeface="Carlito"/>
              </a:rPr>
              <a:t>Flexible payment options</a:t>
            </a:r>
          </a:p>
          <a:p>
            <a:pPr lvl="1"/>
            <a:r>
              <a:rPr lang="en-US" b="0" i="0" u="none" strike="noStrike" baseline="0" dirty="0">
                <a:solidFill>
                  <a:srgbClr val="404040"/>
                </a:solidFill>
                <a:latin typeface="Carlito"/>
              </a:rPr>
              <a:t>Scalability</a:t>
            </a:r>
          </a:p>
          <a:p>
            <a:pPr lvl="1"/>
            <a:r>
              <a:rPr lang="en-US" b="0" i="0" u="none" strike="noStrike" baseline="0" dirty="0">
                <a:solidFill>
                  <a:srgbClr val="404040"/>
                </a:solidFill>
                <a:latin typeface="Carlito"/>
              </a:rPr>
              <a:t>Network security assurance</a:t>
            </a:r>
          </a:p>
          <a:p>
            <a:pPr lvl="1"/>
            <a:r>
              <a:rPr lang="en-US" dirty="0">
                <a:solidFill>
                  <a:srgbClr val="404040"/>
                </a:solidFill>
                <a:latin typeface="Carlito"/>
              </a:rPr>
              <a:t>Availability</a:t>
            </a:r>
          </a:p>
          <a:p>
            <a:pPr lvl="1"/>
            <a:r>
              <a:rPr lang="en-US" dirty="0">
                <a:solidFill>
                  <a:srgbClr val="404040"/>
                </a:solidFill>
                <a:latin typeface="Carlito"/>
              </a:rPr>
              <a:t>Ease of use at user and tech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3D791-A144-440F-BBEA-79DB269314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20393" y="6492875"/>
            <a:ext cx="911939" cy="365125"/>
          </a:xfrm>
        </p:spPr>
        <p:txBody>
          <a:bodyPr/>
          <a:lstStyle/>
          <a:p>
            <a:fld id="{29502759-C8FE-4527-A343-35391729308E}" type="datetime1">
              <a:rPr lang="en-US" smtClean="0"/>
              <a:t>10/25/2022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EADBA-5BCB-4338-9FA6-75E382200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0726" y="6406487"/>
            <a:ext cx="6297612" cy="365125"/>
          </a:xfrm>
        </p:spPr>
        <p:txBody>
          <a:bodyPr/>
          <a:lstStyle/>
          <a:p>
            <a:r>
              <a:rPr lang="en-US" dirty="0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2631A-529E-4978-A883-9D8580C19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1C8F715-7506-CE51-1BC3-97E0281B0B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76711" y="551166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93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8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79CB6-43A8-4953-955F-9E7551444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cs typeface="Calibri Light"/>
              </a:rPr>
              <a:t>Conclusion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87AAE-7389-4C83-8DA7-1D2686158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404040"/>
                </a:solidFill>
                <a:latin typeface="Carlito"/>
              </a:rPr>
              <a:t>AWS is the best solution for the expansion of Don &amp; Associates into the northeastern region to continue to deliver their services.</a:t>
            </a:r>
          </a:p>
          <a:p>
            <a:pPr lvl="1"/>
            <a:r>
              <a:rPr lang="en-US" b="0" i="0" u="none" strike="noStrike" baseline="0" dirty="0">
                <a:solidFill>
                  <a:srgbClr val="1E2124"/>
                </a:solidFill>
                <a:latin typeface="DejaVuSans"/>
              </a:rPr>
              <a:t>Costs will be lower upfront</a:t>
            </a:r>
          </a:p>
          <a:p>
            <a:pPr lvl="1"/>
            <a:r>
              <a:rPr lang="en-US" b="0" i="0" u="none" strike="noStrike" baseline="0" dirty="0">
                <a:solidFill>
                  <a:srgbClr val="1E2124"/>
                </a:solidFill>
                <a:latin typeface="DejaVuSans"/>
              </a:rPr>
              <a:t>Higher availability will increase customer </a:t>
            </a:r>
            <a:r>
              <a:rPr lang="en-US" sz="1800" b="0" i="0" u="none" strike="noStrike" baseline="0" dirty="0">
                <a:solidFill>
                  <a:srgbClr val="1E2124"/>
                </a:solidFill>
                <a:latin typeface="DejaVuSans"/>
              </a:rPr>
              <a:t>satisfaction</a:t>
            </a:r>
            <a:r>
              <a:rPr lang="en-US" dirty="0">
                <a:ea typeface="+mn-lt"/>
                <a:cs typeface="+mn-lt"/>
              </a:rPr>
              <a:t>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5AD30-2538-4102-A312-F4AB5BC7C2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20393" y="6449752"/>
            <a:ext cx="911939" cy="365125"/>
          </a:xfrm>
        </p:spPr>
        <p:txBody>
          <a:bodyPr/>
          <a:lstStyle/>
          <a:p>
            <a:fld id="{9E01089A-0953-4DFF-9035-9369AFE2C6FD}" type="datetime1">
              <a:rPr lang="en-US" smtClean="0"/>
              <a:t>10/25/2022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555BE-5859-4FB5-8D95-FF3224F23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7334" y="6449752"/>
            <a:ext cx="6297612" cy="365125"/>
          </a:xfrm>
        </p:spPr>
        <p:txBody>
          <a:bodyPr/>
          <a:lstStyle/>
          <a:p>
            <a:r>
              <a:rPr lang="en-US" dirty="0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F2EE5-13DC-4C61-B1AC-14A2542ED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C4F74EB-0809-13F7-B7E9-83C3248766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82230" y="555399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409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97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79CB6-43A8-4953-955F-9E7551444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cs typeface="Calibri Light"/>
              </a:rPr>
              <a:t>References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5AD30-2538-4102-A312-F4AB5BC7C2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20393" y="6449752"/>
            <a:ext cx="911939" cy="365125"/>
          </a:xfrm>
        </p:spPr>
        <p:txBody>
          <a:bodyPr/>
          <a:lstStyle/>
          <a:p>
            <a:fld id="{9E01089A-0953-4DFF-9035-9369AFE2C6FD}" type="datetime1">
              <a:rPr lang="en-US" smtClean="0"/>
              <a:t>10/25/2022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555BE-5859-4FB5-8D95-FF3224F23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7334" y="6449752"/>
            <a:ext cx="6297612" cy="365125"/>
          </a:xfrm>
        </p:spPr>
        <p:txBody>
          <a:bodyPr/>
          <a:lstStyle/>
          <a:p>
            <a:r>
              <a:rPr lang="en-US" dirty="0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F2EE5-13DC-4C61-B1AC-14A2542ED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28C6C4C-4C3F-64B7-49A6-0B9BECB10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0701"/>
            <a:ext cx="8596668" cy="4707699"/>
          </a:xfrm>
        </p:spPr>
        <p:txBody>
          <a:bodyPr>
            <a:normAutofit fontScale="85000" lnSpcReduction="10000"/>
          </a:bodyPr>
          <a:lstStyle/>
          <a:p>
            <a:pPr marL="457200" indent="-457200" algn="l">
              <a:lnSpc>
                <a:spcPts val="275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Amazon. (2022). 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Global infrastructure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Amazon Web Services, Inc.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nherit"/>
                <a:hlinkClick r:id="rId3"/>
              </a:rPr>
              <a:t>https://aws.amazon.com/about-aws/global-infrastructure/</a:t>
            </a:r>
            <a:endParaRPr lang="en-US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57200" indent="-457200" algn="l">
              <a:lnSpc>
                <a:spcPts val="275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Barney, N. (2022, October 6). 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is AWS (Amazon web services) and how does it work?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SearchAWS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nherit"/>
                <a:hlinkClick r:id="rId4"/>
              </a:rPr>
              <a:t>https://www.techtarget.com/searchaws/definition/Amazon-Web-Services#:~:text=AWS%20(Amazon%20Web%20Services)%20is,%2Dservice%20(SaaS)%20offerings</a:t>
            </a:r>
            <a:endParaRPr lang="en-US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57200" indent="-457200" algn="l">
              <a:lnSpc>
                <a:spcPts val="275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Bigelow, S. (2017, August 23). 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is Google cloud platform (GCP)? - Definition from WhatIs.com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SearchCloudComputing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nherit"/>
                <a:hlinkClick r:id="rId5"/>
              </a:rPr>
              <a:t>https://www.techtarget.com/searchcloudcomputing/definition/Google-Cloud-Platform</a:t>
            </a:r>
            <a:endParaRPr lang="en-US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57200" indent="-457200" algn="l">
              <a:lnSpc>
                <a:spcPts val="275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Bigelow, S. (2020, April 6). 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is Microsoft Azure and how does it work?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SearchCloudComputing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nherit"/>
                <a:hlinkClick r:id="rId6"/>
              </a:rPr>
              <a:t>https://www.techtarget.com/searchcloudcomputing/definition/Windows-Azure</a:t>
            </a:r>
            <a:endParaRPr lang="en-US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025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9CFC2-38B0-2CD7-120A-39B9DE05C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65753"/>
            <a:ext cx="8596668" cy="4475609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ts val="275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Chen, J. (2022, May 6). 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Azure fundamental: IaaS, PaaS, SaaS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Medium.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nherit"/>
                <a:hlinkClick r:id="rId2"/>
              </a:rPr>
              <a:t>https://medium.com/chenjd-xyz/azure-fundamental-iaas-paas-saas-973e0c406de7</a:t>
            </a:r>
            <a:endParaRPr lang="en-US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57200" indent="-457200" algn="l">
              <a:lnSpc>
                <a:spcPts val="275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Google.com. (2022, October 11). 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Google cloud platform services summary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Google Cloud.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nherit"/>
                <a:hlinkClick r:id="rId3"/>
              </a:rPr>
              <a:t>https://cloud.google.com/terms/services</a:t>
            </a:r>
            <a:endParaRPr lang="en-US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57200" indent="-457200" algn="l">
              <a:lnSpc>
                <a:spcPts val="275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Jha, S. (2020, April 29). 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is Microsoft Azure and how does it work [Updated] | </a:t>
            </a:r>
            <a:r>
              <a:rPr lang="en-US" sz="1800" b="0" i="1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Simplilearn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. Simplilearn.com.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nherit"/>
                <a:hlinkClick r:id="rId4"/>
              </a:rPr>
              <a:t>https://www.simplilearn.com/tutorials/azure-tutorial/what-is-azure</a:t>
            </a:r>
            <a:endParaRPr lang="en-US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457200" indent="-457200" algn="l">
              <a:lnSpc>
                <a:spcPts val="2750"/>
              </a:lnSpc>
            </a:pP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Knox, K. (2021, August 13). 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is Google cloud platform (GCP)?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A Cloud Guru.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nherit"/>
                <a:hlinkClick r:id="rId5"/>
              </a:rPr>
              <a:t>https://acloudguru.com/blog/engineering/what-is-google-cloud-platform-gcp</a:t>
            </a:r>
            <a:endParaRPr lang="en-US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A63DF-9B95-DD15-3B58-EFD17A653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24" y="6492875"/>
            <a:ext cx="911939" cy="365125"/>
          </a:xfrm>
        </p:spPr>
        <p:txBody>
          <a:bodyPr/>
          <a:lstStyle/>
          <a:p>
            <a:fld id="{602388C2-34A8-4AD5-A304-025EA4E50615}" type="datetime1">
              <a:rPr lang="en-US" smtClean="0"/>
              <a:t>10/25/2022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7EE13-9F6F-3229-FEE9-EBF66704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0726" y="6316717"/>
            <a:ext cx="6297612" cy="365125"/>
          </a:xfrm>
        </p:spPr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F54AF-BDA6-D761-DF5E-CC162EE81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92BDD49-1F9E-AA46-EBA8-4FC820961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cs typeface="Calibri Light"/>
              </a:rPr>
              <a:t>References Cont.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858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C0E75-85EE-426E-81BB-AD0C7F81B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cs typeface="Calibri Light"/>
              </a:rPr>
              <a:t>Company Profile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FB10D-8227-4F70-9E02-E549A9856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ea typeface="+mn-lt"/>
                <a:cs typeface="+mn-lt"/>
              </a:rPr>
              <a:t>Financial consulting company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ea typeface="+mn-lt"/>
                <a:cs typeface="+mn-lt"/>
              </a:rPr>
              <a:t>provides services to both small and medium sized companies. 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ea typeface="+mn-lt"/>
                <a:cs typeface="+mn-lt"/>
              </a:rPr>
              <a:t>80 employees 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ea typeface="+mn-lt"/>
                <a:cs typeface="+mn-lt"/>
              </a:rPr>
              <a:t>Expansion to other regions</a:t>
            </a:r>
          </a:p>
          <a:p>
            <a:pPr lvl="1">
              <a:lnSpc>
                <a:spcPct val="150000"/>
              </a:lnSpc>
            </a:pPr>
            <a:endParaRPr lang="en-US" dirty="0">
              <a:ea typeface="+mn-lt"/>
              <a:cs typeface="+mn-lt"/>
            </a:endParaRP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C2438-F565-4690-B393-217A83977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57492C-EAD5-5595-9CE1-75A08F829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7334" y="6461828"/>
            <a:ext cx="6297612" cy="365125"/>
          </a:xfrm>
        </p:spPr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D7D9DAB5-37CE-B7A8-5DBE-8A02350440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21570" y="6476942"/>
            <a:ext cx="911939" cy="365125"/>
          </a:xfrm>
        </p:spPr>
        <p:txBody>
          <a:bodyPr/>
          <a:lstStyle/>
          <a:p>
            <a:fld id="{689E2EA6-CDE9-4608-957C-E3C792330A22}" type="datetime1">
              <a:rPr lang="en-US" smtClean="0"/>
              <a:t>10/25/2022</a:t>
            </a:fld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BD7C005-B627-BED7-6475-CC6D031E7A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86807" y="529230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684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9D2F0-AB3D-4318-A8FC-36B91F264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cs typeface="Calibri Light"/>
              </a:rPr>
              <a:t>Company Struggles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D7D2B-448E-4A75-B530-E91FF970E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Some of the current struggles we have here at Don &amp; Associates are:</a:t>
            </a:r>
          </a:p>
          <a:p>
            <a:pPr lvl="1"/>
            <a:r>
              <a:rPr lang="en-US" dirty="0">
                <a:ea typeface="+mn-lt"/>
                <a:cs typeface="+mn-lt"/>
              </a:rPr>
              <a:t>Expensive Maintenance costs </a:t>
            </a:r>
          </a:p>
          <a:p>
            <a:pPr lvl="1"/>
            <a:r>
              <a:rPr lang="en-US" dirty="0">
                <a:ea typeface="+mn-lt"/>
                <a:cs typeface="+mn-lt"/>
              </a:rPr>
              <a:t>Having on site hardware infrastructure.</a:t>
            </a:r>
          </a:p>
          <a:p>
            <a:pPr lvl="1"/>
            <a:r>
              <a:rPr lang="en-US" dirty="0">
                <a:ea typeface="+mn-lt"/>
                <a:cs typeface="+mn-lt"/>
              </a:rPr>
              <a:t>Hiring appropriate staff with proper</a:t>
            </a:r>
          </a:p>
          <a:p>
            <a:pPr lvl="1"/>
            <a:r>
              <a:rPr lang="en-US" dirty="0">
                <a:ea typeface="+mn-lt"/>
                <a:cs typeface="+mn-lt"/>
              </a:rPr>
              <a:t>Current staff being overburdened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A070B-C3A5-49B0-BA6C-3D6A477EA7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20393" y="6460855"/>
            <a:ext cx="911939" cy="365125"/>
          </a:xfrm>
        </p:spPr>
        <p:txBody>
          <a:bodyPr/>
          <a:lstStyle/>
          <a:p>
            <a:fld id="{689E2EA6-CDE9-4608-957C-E3C792330A22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C8732-520B-40FF-8443-9CE354CA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7334" y="6460855"/>
            <a:ext cx="6297612" cy="365125"/>
          </a:xfrm>
        </p:spPr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B4AFB-6342-47F9-AE47-3874EC177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D01AEA-AEDC-CA2F-6A7E-D7F18506C6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06192" y="552006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016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3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E3E4F-D5DD-44D0-9EF9-72D57EC5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cs typeface="Calibri Light"/>
              </a:rPr>
              <a:t>Current Infrastructure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422B6-7812-4F5E-8D4D-5F584CA70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Our current infrastructure consists of:</a:t>
            </a:r>
          </a:p>
          <a:p>
            <a:pPr lvl="1"/>
            <a:r>
              <a:rPr lang="en-US" dirty="0">
                <a:ea typeface="+mn-lt"/>
                <a:cs typeface="+mn-lt"/>
              </a:rPr>
              <a:t>Outdated hardware within our servers</a:t>
            </a:r>
          </a:p>
          <a:p>
            <a:pPr lvl="1"/>
            <a:r>
              <a:rPr lang="en-US" dirty="0">
                <a:ea typeface="+mn-lt"/>
                <a:cs typeface="+mn-lt"/>
              </a:rPr>
              <a:t>Older model monitors</a:t>
            </a:r>
          </a:p>
          <a:p>
            <a:pPr lvl="1"/>
            <a:r>
              <a:rPr lang="en-US" dirty="0">
                <a:ea typeface="+mn-lt"/>
                <a:cs typeface="+mn-lt"/>
              </a:rPr>
              <a:t>Lack of access points for employees to conduct business on premises outside of personal workspaces</a:t>
            </a:r>
          </a:p>
          <a:p>
            <a:pPr lvl="1"/>
            <a:r>
              <a:rPr lang="en-US" dirty="0">
                <a:ea typeface="+mn-lt"/>
                <a:cs typeface="+mn-lt"/>
              </a:rPr>
              <a:t>Old printers that require constant maintenance due to their age, which leads to longer down times</a:t>
            </a:r>
          </a:p>
          <a:p>
            <a:pPr lvl="1"/>
            <a:r>
              <a:rPr lang="en-US" dirty="0">
                <a:ea typeface="+mn-lt"/>
                <a:cs typeface="+mn-lt"/>
              </a:rPr>
              <a:t>Slower processing power due to older servers and computers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DDBF0-8B28-4897-B48A-EAA388CB71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83863" y="6492875"/>
            <a:ext cx="911939" cy="365125"/>
          </a:xfrm>
        </p:spPr>
        <p:txBody>
          <a:bodyPr/>
          <a:lstStyle/>
          <a:p>
            <a:fld id="{AA1F1479-88DA-4B80-82C6-D8E12BBE06E8}" type="datetime1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475A1-0A98-4E20-A65B-D41D602BE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0726" y="6406487"/>
            <a:ext cx="6297612" cy="365125"/>
          </a:xfrm>
        </p:spPr>
        <p:txBody>
          <a:bodyPr/>
          <a:lstStyle/>
          <a:p>
            <a:r>
              <a:rPr lang="en-US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2C211-B241-480A-BC7F-FB00F0AD3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C198F3E-338E-42EC-CB00-3555255D1F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18602" y="5718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6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90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D964-DD6C-44AD-BAFD-BA688281D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ea typeface="+mj-lt"/>
                <a:cs typeface="+mj-lt"/>
              </a:rPr>
              <a:t>Microsoft Azure(MA)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975A5-6BE8-48BB-8458-EC0559206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90"/>
            <a:ext cx="3932373" cy="28921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There are different tiers for Azure Customer Support:</a:t>
            </a:r>
          </a:p>
          <a:p>
            <a:pPr lvl="1"/>
            <a:r>
              <a:rPr lang="en-US" dirty="0"/>
              <a:t>Basic</a:t>
            </a:r>
          </a:p>
          <a:p>
            <a:pPr lvl="1"/>
            <a:r>
              <a:rPr lang="en-US" dirty="0"/>
              <a:t>Developer</a:t>
            </a:r>
          </a:p>
          <a:p>
            <a:pPr lvl="1"/>
            <a:r>
              <a:rPr lang="en-US" dirty="0"/>
              <a:t>Standard</a:t>
            </a:r>
          </a:p>
          <a:p>
            <a:pPr lvl="1"/>
            <a:r>
              <a:rPr lang="en-US" dirty="0"/>
              <a:t>Professional Direct</a:t>
            </a:r>
          </a:p>
          <a:p>
            <a:pPr lvl="1"/>
            <a:r>
              <a:rPr lang="en-US" dirty="0"/>
              <a:t>Enterprise (Premier)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53E93-FC74-4A7B-9585-3CF2E7D9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83863" y="6492875"/>
            <a:ext cx="911939" cy="365125"/>
          </a:xfrm>
        </p:spPr>
        <p:txBody>
          <a:bodyPr/>
          <a:lstStyle/>
          <a:p>
            <a:fld id="{639BB571-D104-49A9-A745-BFBC7851F8DB}" type="datetime1">
              <a:rPr lang="en-US" smtClean="0"/>
              <a:t>10/25/2022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1DB6A-9F22-4F50-819E-19FE97ED1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0726" y="6406487"/>
            <a:ext cx="6297612" cy="365125"/>
          </a:xfrm>
        </p:spPr>
        <p:txBody>
          <a:bodyPr/>
          <a:lstStyle/>
          <a:p>
            <a:r>
              <a:rPr lang="en-US" dirty="0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05BCB-3D0F-48DE-B2C0-CEC44C3F4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51AFD0D-0AE4-6379-706D-EF6CBC8DB781}"/>
              </a:ext>
            </a:extLst>
          </p:cNvPr>
          <p:cNvSpPr txBox="1">
            <a:spLocks/>
          </p:cNvSpPr>
          <p:nvPr/>
        </p:nvSpPr>
        <p:spPr>
          <a:xfrm>
            <a:off x="4863429" y="2160590"/>
            <a:ext cx="4657643" cy="28921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The top service for Azure that would benefit our company:</a:t>
            </a:r>
          </a:p>
          <a:p>
            <a:pPr lvl="1"/>
            <a:r>
              <a:rPr lang="en-US" dirty="0">
                <a:ea typeface="+mn-lt"/>
                <a:cs typeface="+mn-lt"/>
              </a:rPr>
              <a:t>Compute</a:t>
            </a:r>
          </a:p>
          <a:p>
            <a:pPr lvl="1"/>
            <a:r>
              <a:rPr lang="en-US" dirty="0">
                <a:ea typeface="+mn-lt"/>
                <a:cs typeface="+mn-lt"/>
              </a:rPr>
              <a:t>Storage</a:t>
            </a:r>
          </a:p>
          <a:p>
            <a:pPr lvl="1"/>
            <a:r>
              <a:rPr lang="en-US" dirty="0">
                <a:ea typeface="+mn-lt"/>
                <a:cs typeface="+mn-lt"/>
              </a:rPr>
              <a:t>DevOps</a:t>
            </a:r>
          </a:p>
          <a:p>
            <a:pPr lvl="1"/>
            <a:r>
              <a:rPr lang="en-US" dirty="0">
                <a:ea typeface="+mn-lt"/>
                <a:cs typeface="+mn-lt"/>
              </a:rPr>
              <a:t>Security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B5D03E4-A82D-BB45-F471-37805C07A4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86619" y="5718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3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36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D964-DD6C-44AD-BAFD-BA688281D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ea typeface="+mj-lt"/>
                <a:cs typeface="+mj-lt"/>
              </a:rPr>
              <a:t>Microsoft Azure(MA) Cont.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53E93-FC74-4A7B-9585-3CF2E7D9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83863" y="6492875"/>
            <a:ext cx="911939" cy="365125"/>
          </a:xfrm>
        </p:spPr>
        <p:txBody>
          <a:bodyPr/>
          <a:lstStyle/>
          <a:p>
            <a:fld id="{639BB571-D104-49A9-A745-BFBC7851F8DB}" type="datetime1">
              <a:rPr lang="en-US" smtClean="0"/>
              <a:t>10/25/2022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1DB6A-9F22-4F50-819E-19FE97ED1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0726" y="6406487"/>
            <a:ext cx="6297612" cy="365125"/>
          </a:xfrm>
        </p:spPr>
        <p:txBody>
          <a:bodyPr/>
          <a:lstStyle/>
          <a:p>
            <a:r>
              <a:rPr lang="en-US" dirty="0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05BCB-3D0F-48DE-B2C0-CEC44C3F4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51AFD0D-0AE4-6379-706D-EF6CBC8DB781}"/>
              </a:ext>
            </a:extLst>
          </p:cNvPr>
          <p:cNvSpPr txBox="1">
            <a:spLocks/>
          </p:cNvSpPr>
          <p:nvPr/>
        </p:nvSpPr>
        <p:spPr>
          <a:xfrm>
            <a:off x="1017938" y="1930400"/>
            <a:ext cx="3879739" cy="28921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Azure Storage Solutions:</a:t>
            </a:r>
          </a:p>
          <a:p>
            <a:pPr lvl="1"/>
            <a:r>
              <a:rPr lang="en-US" dirty="0">
                <a:ea typeface="+mn-lt"/>
                <a:cs typeface="+mn-lt"/>
              </a:rPr>
              <a:t>Azure Blobs</a:t>
            </a:r>
          </a:p>
          <a:p>
            <a:pPr lvl="1"/>
            <a:r>
              <a:rPr lang="en-US" dirty="0">
                <a:ea typeface="+mn-lt"/>
                <a:cs typeface="+mn-lt"/>
              </a:rPr>
              <a:t>Azure Files</a:t>
            </a:r>
          </a:p>
          <a:p>
            <a:pPr lvl="1"/>
            <a:r>
              <a:rPr lang="en-US" dirty="0">
                <a:ea typeface="+mn-lt"/>
                <a:cs typeface="+mn-lt"/>
              </a:rPr>
              <a:t>Azure Queues</a:t>
            </a:r>
          </a:p>
          <a:p>
            <a:pPr lvl="1"/>
            <a:r>
              <a:rPr lang="en-US" dirty="0">
                <a:ea typeface="+mn-lt"/>
                <a:cs typeface="+mn-lt"/>
              </a:rPr>
              <a:t>Azure Tables</a:t>
            </a:r>
          </a:p>
          <a:p>
            <a:pPr lvl="1"/>
            <a:r>
              <a:rPr lang="en-US" dirty="0">
                <a:ea typeface="+mn-lt"/>
                <a:cs typeface="+mn-lt"/>
              </a:rPr>
              <a:t>Azure Disks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D26CA93-B86E-A477-49E4-2565AF5DE2C3}"/>
              </a:ext>
            </a:extLst>
          </p:cNvPr>
          <p:cNvSpPr txBox="1">
            <a:spLocks/>
          </p:cNvSpPr>
          <p:nvPr/>
        </p:nvSpPr>
        <p:spPr>
          <a:xfrm>
            <a:off x="4710924" y="1930400"/>
            <a:ext cx="3879739" cy="28921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Azure Security Solutions:</a:t>
            </a:r>
          </a:p>
          <a:p>
            <a:pPr lvl="1"/>
            <a:r>
              <a:rPr lang="en-US" dirty="0">
                <a:ea typeface="+mn-lt"/>
                <a:cs typeface="+mn-lt"/>
              </a:rPr>
              <a:t>Azure Storage Service Encryption</a:t>
            </a:r>
          </a:p>
          <a:p>
            <a:pPr lvl="1"/>
            <a:r>
              <a:rPr lang="en-US" dirty="0">
                <a:ea typeface="+mn-lt"/>
                <a:cs typeface="+mn-lt"/>
              </a:rPr>
              <a:t>Azure Client-Side Encryption </a:t>
            </a:r>
          </a:p>
          <a:p>
            <a:pPr lvl="1"/>
            <a:r>
              <a:rPr lang="en-US" dirty="0">
                <a:ea typeface="+mn-lt"/>
                <a:cs typeface="+mn-lt"/>
              </a:rPr>
              <a:t>Microsoft Defender for Cloud </a:t>
            </a:r>
          </a:p>
          <a:p>
            <a:pPr lvl="1"/>
            <a:r>
              <a:rPr lang="en-US" dirty="0">
                <a:ea typeface="+mn-lt"/>
                <a:cs typeface="+mn-lt"/>
              </a:rPr>
              <a:t>And many more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0EF9A-F5A8-4782-0732-89CFA829619B}"/>
              </a:ext>
            </a:extLst>
          </p:cNvPr>
          <p:cNvSpPr txBox="1"/>
          <p:nvPr/>
        </p:nvSpPr>
        <p:spPr>
          <a:xfrm>
            <a:off x="1966586" y="4584526"/>
            <a:ext cx="6200384" cy="1558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ACF9611-2433-3EB0-791D-447F516BE94B}"/>
              </a:ext>
            </a:extLst>
          </p:cNvPr>
          <p:cNvSpPr txBox="1">
            <a:spLocks/>
          </p:cNvSpPr>
          <p:nvPr/>
        </p:nvSpPr>
        <p:spPr>
          <a:xfrm>
            <a:off x="2463776" y="4822578"/>
            <a:ext cx="5023783" cy="15588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Global Infrastructure and Support:</a:t>
            </a:r>
          </a:p>
          <a:p>
            <a:pPr lvl="1"/>
            <a:r>
              <a:rPr lang="en-US" dirty="0">
                <a:ea typeface="+mn-lt"/>
                <a:cs typeface="+mn-lt"/>
              </a:rPr>
              <a:t>Located in 160+ countries</a:t>
            </a:r>
          </a:p>
          <a:p>
            <a:pPr lvl="1"/>
            <a:r>
              <a:rPr lang="en-US" dirty="0">
                <a:ea typeface="+mn-lt"/>
                <a:cs typeface="+mn-lt"/>
              </a:rPr>
              <a:t>Highly redundant datacenters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C4D410F-654E-FA3E-E016-90845FC404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52469" y="554388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43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1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D964-DD6C-44AD-BAFD-BA688281D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ea typeface="+mj-lt"/>
                <a:cs typeface="+mj-lt"/>
              </a:rPr>
              <a:t>Google Cloud Platform(GCP)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53E93-FC74-4A7B-9585-3CF2E7D9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83863" y="6492875"/>
            <a:ext cx="911939" cy="365125"/>
          </a:xfrm>
        </p:spPr>
        <p:txBody>
          <a:bodyPr/>
          <a:lstStyle/>
          <a:p>
            <a:fld id="{639BB571-D104-49A9-A745-BFBC7851F8DB}" type="datetime1">
              <a:rPr lang="en-US" smtClean="0"/>
              <a:t>10/25/2022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1DB6A-9F22-4F50-819E-19FE97ED1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0726" y="6406487"/>
            <a:ext cx="6297612" cy="365125"/>
          </a:xfrm>
        </p:spPr>
        <p:txBody>
          <a:bodyPr/>
          <a:lstStyle/>
          <a:p>
            <a:r>
              <a:rPr lang="en-US" dirty="0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05BCB-3D0F-48DE-B2C0-CEC44C3F4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9469EE8-E904-7C6F-F0C1-83120304F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733" y="1631984"/>
            <a:ext cx="3717215" cy="22986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Pricing:</a:t>
            </a:r>
          </a:p>
          <a:p>
            <a:pPr lvl="1"/>
            <a:r>
              <a:rPr lang="en-US" dirty="0"/>
              <a:t>Pricing varies based off services and location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DCFFB2F-2C18-AA48-B57C-558E20D3F39E}"/>
              </a:ext>
            </a:extLst>
          </p:cNvPr>
          <p:cNvSpPr txBox="1">
            <a:spLocks/>
          </p:cNvSpPr>
          <p:nvPr/>
        </p:nvSpPr>
        <p:spPr>
          <a:xfrm>
            <a:off x="4798765" y="1631984"/>
            <a:ext cx="4657643" cy="28921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The top services for GCP that would benefit our company:</a:t>
            </a:r>
          </a:p>
          <a:p>
            <a:pPr lvl="1"/>
            <a:r>
              <a:rPr lang="en-US" dirty="0">
                <a:ea typeface="+mn-lt"/>
                <a:cs typeface="+mn-lt"/>
              </a:rPr>
              <a:t>Compute</a:t>
            </a:r>
          </a:p>
          <a:p>
            <a:pPr lvl="1"/>
            <a:r>
              <a:rPr lang="en-US" dirty="0">
                <a:ea typeface="+mn-lt"/>
                <a:cs typeface="+mn-lt"/>
              </a:rPr>
              <a:t>Storage</a:t>
            </a:r>
          </a:p>
          <a:p>
            <a:pPr lvl="1"/>
            <a:r>
              <a:rPr lang="en-US" dirty="0">
                <a:ea typeface="+mn-lt"/>
                <a:cs typeface="+mn-lt"/>
              </a:rPr>
              <a:t>Databases</a:t>
            </a:r>
          </a:p>
          <a:p>
            <a:pPr lvl="1"/>
            <a:r>
              <a:rPr lang="en-US" dirty="0">
                <a:ea typeface="+mn-lt"/>
                <a:cs typeface="+mn-lt"/>
              </a:rPr>
              <a:t>Data Analytics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0160FFB-DFDA-9640-3CCD-17668436EF37}"/>
              </a:ext>
            </a:extLst>
          </p:cNvPr>
          <p:cNvSpPr txBox="1">
            <a:spLocks/>
          </p:cNvSpPr>
          <p:nvPr/>
        </p:nvSpPr>
        <p:spPr>
          <a:xfrm>
            <a:off x="829734" y="3930662"/>
            <a:ext cx="4082027" cy="22986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+mn-lt"/>
                <a:cs typeface="+mn-lt"/>
              </a:rPr>
              <a:t>There are different Service Models for GCP:</a:t>
            </a:r>
          </a:p>
          <a:p>
            <a:pPr lvl="1"/>
            <a:r>
              <a:rPr lang="en-US"/>
              <a:t>IaaS</a:t>
            </a:r>
          </a:p>
          <a:p>
            <a:pPr lvl="1"/>
            <a:r>
              <a:rPr lang="en-US"/>
              <a:t>PaaS</a:t>
            </a:r>
          </a:p>
          <a:p>
            <a:pPr lvl="1"/>
            <a:r>
              <a:rPr lang="en-US"/>
              <a:t>SaaS</a:t>
            </a:r>
            <a:endParaRPr lang="en-US" dirty="0"/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62871C-46E2-3AC9-10F7-46541AE3DA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83863" y="5718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586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79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D964-DD6C-44AD-BAFD-BA688281D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ea typeface="+mj-lt"/>
                <a:cs typeface="+mj-lt"/>
              </a:rPr>
              <a:t>Google Cloud Platform(GCP) Cont.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53E93-FC74-4A7B-9585-3CF2E7D9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83863" y="6492875"/>
            <a:ext cx="911939" cy="365125"/>
          </a:xfrm>
        </p:spPr>
        <p:txBody>
          <a:bodyPr/>
          <a:lstStyle/>
          <a:p>
            <a:fld id="{639BB571-D104-49A9-A745-BFBC7851F8DB}" type="datetime1">
              <a:rPr lang="en-US" smtClean="0"/>
              <a:t>10/25/2022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1DB6A-9F22-4F50-819E-19FE97ED1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0726" y="6406487"/>
            <a:ext cx="6297612" cy="365125"/>
          </a:xfrm>
        </p:spPr>
        <p:txBody>
          <a:bodyPr/>
          <a:lstStyle/>
          <a:p>
            <a:r>
              <a:rPr lang="en-US" dirty="0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05BCB-3D0F-48DE-B2C0-CEC44C3F4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DCFFB2F-2C18-AA48-B57C-558E20D3F39E}"/>
              </a:ext>
            </a:extLst>
          </p:cNvPr>
          <p:cNvSpPr txBox="1">
            <a:spLocks/>
          </p:cNvSpPr>
          <p:nvPr/>
        </p:nvSpPr>
        <p:spPr>
          <a:xfrm>
            <a:off x="5312332" y="1930400"/>
            <a:ext cx="4657643" cy="28921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Google’s global infrastructure currently has: </a:t>
            </a:r>
          </a:p>
          <a:p>
            <a:pPr lvl="1"/>
            <a:r>
              <a:rPr lang="en-US" dirty="0">
                <a:ea typeface="+mn-lt"/>
                <a:cs typeface="+mn-lt"/>
              </a:rPr>
              <a:t>24 locations around the world where Google Cloud Platform resources are offered. 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ADCB345-B499-CFCC-C19F-6A5D4FC0F9B3}"/>
              </a:ext>
            </a:extLst>
          </p:cNvPr>
          <p:cNvSpPr txBox="1">
            <a:spLocks/>
          </p:cNvSpPr>
          <p:nvPr/>
        </p:nvSpPr>
        <p:spPr>
          <a:xfrm>
            <a:off x="830102" y="1982911"/>
            <a:ext cx="4657643" cy="28921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GCP Security Solutions:</a:t>
            </a:r>
          </a:p>
          <a:p>
            <a:pPr lvl="1"/>
            <a:r>
              <a:rPr lang="en-US" dirty="0">
                <a:ea typeface="+mn-lt"/>
                <a:cs typeface="+mn-lt"/>
              </a:rPr>
              <a:t>VPC</a:t>
            </a:r>
          </a:p>
          <a:p>
            <a:pPr lvl="1"/>
            <a:r>
              <a:rPr lang="en-US" dirty="0">
                <a:ea typeface="+mn-lt"/>
                <a:cs typeface="+mn-lt"/>
              </a:rPr>
              <a:t>Data Encryption</a:t>
            </a:r>
          </a:p>
          <a:p>
            <a:pPr lvl="1"/>
            <a:r>
              <a:rPr lang="en-US" dirty="0">
                <a:ea typeface="+mn-lt"/>
                <a:cs typeface="+mn-lt"/>
              </a:rPr>
              <a:t>Intrusion Detection System</a:t>
            </a:r>
          </a:p>
          <a:p>
            <a:pPr lvl="1"/>
            <a:r>
              <a:rPr lang="en-US" dirty="0">
                <a:ea typeface="+mn-lt"/>
                <a:cs typeface="+mn-lt"/>
              </a:rPr>
              <a:t>And more…</a:t>
            </a:r>
          </a:p>
        </p:txBody>
      </p:sp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0BD84C7-D970-E407-55C0-9188DCF417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00796" y="555399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058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8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D964-DD6C-44AD-BAFD-BA688281D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ea typeface="+mj-lt"/>
                <a:cs typeface="+mj-lt"/>
              </a:rPr>
              <a:t>Amazon Web Services (AWS)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975A5-6BE8-48BB-8458-EC0559206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356047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AWS Service Models:</a:t>
            </a:r>
          </a:p>
          <a:p>
            <a:pPr lvl="1"/>
            <a:r>
              <a:rPr lang="en-US" dirty="0">
                <a:ea typeface="+mn-lt"/>
                <a:cs typeface="+mn-lt"/>
              </a:rPr>
              <a:t>IaaS</a:t>
            </a:r>
          </a:p>
          <a:p>
            <a:pPr lvl="1"/>
            <a:r>
              <a:rPr lang="en-US" dirty="0">
                <a:ea typeface="+mn-lt"/>
                <a:cs typeface="+mn-lt"/>
              </a:rPr>
              <a:t>PaaS</a:t>
            </a:r>
          </a:p>
          <a:p>
            <a:pPr lvl="1"/>
            <a:r>
              <a:rPr lang="en-US" dirty="0">
                <a:ea typeface="+mn-lt"/>
                <a:cs typeface="+mn-lt"/>
              </a:rPr>
              <a:t>SaaS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53E93-FC74-4A7B-9585-3CF2E7D9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83863" y="6492875"/>
            <a:ext cx="911939" cy="365125"/>
          </a:xfrm>
        </p:spPr>
        <p:txBody>
          <a:bodyPr/>
          <a:lstStyle/>
          <a:p>
            <a:fld id="{639BB571-D104-49A9-A745-BFBC7851F8DB}" type="datetime1">
              <a:rPr lang="en-US" smtClean="0"/>
              <a:t>10/25/2022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1DB6A-9F22-4F50-819E-19FE97ED1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0726" y="6406487"/>
            <a:ext cx="6297612" cy="365125"/>
          </a:xfrm>
        </p:spPr>
        <p:txBody>
          <a:bodyPr/>
          <a:lstStyle/>
          <a:p>
            <a:r>
              <a:rPr lang="en-US" dirty="0"/>
              <a:t>Cloud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05BCB-3D0F-48DE-B2C0-CEC44C3F4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A106FC0-A380-E5FE-847A-C8CE1CBD7B72}"/>
              </a:ext>
            </a:extLst>
          </p:cNvPr>
          <p:cNvSpPr txBox="1">
            <a:spLocks/>
          </p:cNvSpPr>
          <p:nvPr/>
        </p:nvSpPr>
        <p:spPr>
          <a:xfrm>
            <a:off x="4767084" y="2160588"/>
            <a:ext cx="3356047" cy="38807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AWS Offred Services at a glance:</a:t>
            </a:r>
          </a:p>
          <a:p>
            <a:pPr lvl="1"/>
            <a:r>
              <a:rPr lang="en-US" dirty="0">
                <a:ea typeface="+mn-lt"/>
                <a:cs typeface="+mn-lt"/>
              </a:rPr>
              <a:t>EC2 Computing</a:t>
            </a:r>
          </a:p>
          <a:p>
            <a:pPr lvl="1"/>
            <a:r>
              <a:rPr lang="en-US" dirty="0">
                <a:ea typeface="+mn-lt"/>
                <a:cs typeface="+mn-lt"/>
              </a:rPr>
              <a:t>S3 Buckets for storage</a:t>
            </a:r>
          </a:p>
          <a:p>
            <a:pPr lvl="1"/>
            <a:r>
              <a:rPr lang="en-US" dirty="0"/>
              <a:t>Databases and data management</a:t>
            </a:r>
          </a:p>
          <a:p>
            <a:pPr lvl="1"/>
            <a:r>
              <a:rPr lang="en-US" dirty="0"/>
              <a:t>Amazon Aurora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5C6F068-A8A8-A552-C5D6-00F870C13E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92137" y="573656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37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5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FCCFD2A481E748B9B53FBA23101200" ma:contentTypeVersion="12" ma:contentTypeDescription="Create a new document." ma:contentTypeScope="" ma:versionID="da004c43674aa34808d9081282bd8c3a">
  <xsd:schema xmlns:xsd="http://www.w3.org/2001/XMLSchema" xmlns:xs="http://www.w3.org/2001/XMLSchema" xmlns:p="http://schemas.microsoft.com/office/2006/metadata/properties" xmlns:ns2="d6bdd6d0-03ec-49c9-9ca3-ad6d5cb1bde4" xmlns:ns3="42411b68-02d5-4f09-93d3-ef94c7806c0f" targetNamespace="http://schemas.microsoft.com/office/2006/metadata/properties" ma:root="true" ma:fieldsID="4aa3640977943a841afb29a7623be26b" ns2:_="" ns3:_="">
    <xsd:import namespace="d6bdd6d0-03ec-49c9-9ca3-ad6d5cb1bde4"/>
    <xsd:import namespace="42411b68-02d5-4f09-93d3-ef94c7806c0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DocumentType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bdd6d0-03ec-49c9-9ca3-ad6d5cb1bd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DocumentTypes" ma:index="12" nillable="true" ma:displayName="Document Types" ma:format="Dropdown" ma:internalName="DocumentTypes">
      <xsd:simpleType>
        <xsd:union memberTypes="dms:Text">
          <xsd:simpleType>
            <xsd:restriction base="dms:Choice">
              <xsd:enumeration value="Minutes"/>
              <xsd:enumeration value="Competencies"/>
              <xsd:enumeration value="Media"/>
            </xsd:restriction>
          </xsd:simpleType>
        </xsd:un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411b68-02d5-4f09-93d3-ef94c7806c0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Types xmlns="d6bdd6d0-03ec-49c9-9ca3-ad6d5cb1bde4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64A574-573D-45D6-A6F6-DBB9A7A1E104}">
  <ds:schemaRefs>
    <ds:schemaRef ds:uri="42411b68-02d5-4f09-93d3-ef94c7806c0f"/>
    <ds:schemaRef ds:uri="d6bdd6d0-03ec-49c9-9ca3-ad6d5cb1bde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6585AFF-0D2D-4418-8250-CB8D3B460976}">
  <ds:schemaRefs>
    <ds:schemaRef ds:uri="http://schemas.microsoft.com/office/2006/documentManagement/types"/>
    <ds:schemaRef ds:uri="http://schemas.openxmlformats.org/package/2006/metadata/core-properties"/>
    <ds:schemaRef ds:uri="d6bdd6d0-03ec-49c9-9ca3-ad6d5cb1bde4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42411b68-02d5-4f09-93d3-ef94c7806c0f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536CDCA-9D12-4E26-A515-E3A9B50B4C0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1959</TotalTime>
  <Words>809</Words>
  <Application>Microsoft Office PowerPoint</Application>
  <PresentationFormat>Widescreen</PresentationFormat>
  <Paragraphs>163</Paragraphs>
  <Slides>14</Slides>
  <Notes>13</Notes>
  <HiddenSlides>0</HiddenSlides>
  <MMClips>12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Carlito</vt:lpstr>
      <vt:lpstr>DejaVuSans</vt:lpstr>
      <vt:lpstr>inherit</vt:lpstr>
      <vt:lpstr>Trebuchet MS</vt:lpstr>
      <vt:lpstr>Wingdings 3</vt:lpstr>
      <vt:lpstr>Facet</vt:lpstr>
      <vt:lpstr>Cloud Presentation</vt:lpstr>
      <vt:lpstr>Company Profile</vt:lpstr>
      <vt:lpstr>Company Struggles</vt:lpstr>
      <vt:lpstr>Current Infrastructure</vt:lpstr>
      <vt:lpstr>Microsoft Azure(MA)</vt:lpstr>
      <vt:lpstr>Microsoft Azure(MA) Cont.</vt:lpstr>
      <vt:lpstr>Google Cloud Platform(GCP)</vt:lpstr>
      <vt:lpstr>Google Cloud Platform(GCP) Cont.</vt:lpstr>
      <vt:lpstr>Amazon Web Services (AWS)</vt:lpstr>
      <vt:lpstr>Amazon Web Services (AWS)</vt:lpstr>
      <vt:lpstr>Recommended Cloud Service Provider</vt:lpstr>
      <vt:lpstr>Conclusion</vt:lpstr>
      <vt:lpstr>References</vt:lpstr>
      <vt:lpstr>References Cont.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Sheryl Hirsch</dc:creator>
  <cp:lastModifiedBy>reece zunino</cp:lastModifiedBy>
  <cp:revision>18</cp:revision>
  <dcterms:created xsi:type="dcterms:W3CDTF">2020-06-03T14:01:23Z</dcterms:created>
  <dcterms:modified xsi:type="dcterms:W3CDTF">2022-10-25T18:08:05Z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0x010100BFFCCFD2A481E748B9B53FBA23101200</vt:lpwstr>
  </property>
</Properties>
</file>

<file path=docProps/thumbnail.jpeg>
</file>